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64" r:id="rId3"/>
    <p:sldId id="257" r:id="rId4"/>
    <p:sldId id="258" r:id="rId5"/>
    <p:sldId id="259" r:id="rId6"/>
    <p:sldId id="260" r:id="rId7"/>
    <p:sldId id="261" r:id="rId8"/>
    <p:sldId id="262" r:id="rId9"/>
    <p:sldId id="263" r:id="rId10"/>
  </p:sldIdLst>
  <p:sldSz cx="14630400" cy="8229600"/>
  <p:notesSz cx="8229600" cy="14630400"/>
  <p:embeddedFontLst>
    <p:embeddedFont>
      <p:font typeface="Abadi" panose="020B0604020104020204" pitchFamily="34" charset="0"/>
      <p:regular r:id="rId12"/>
    </p:embeddedFont>
    <p:embeddedFont>
      <p:font typeface="Kanit" panose="020B0604020202020204" charset="0"/>
      <p:regular r:id="rId13"/>
    </p:embeddedFont>
    <p:embeddedFont>
      <p:font typeface="Martel Sans Light" panose="020B0604020202020204" charset="0"/>
      <p:regular r:id="rId14"/>
    </p:embeddedFont>
    <p:embeddedFont>
      <p:font typeface="Roboto" panose="02000000000000000000" pitchFamily="2" charset="0"/>
      <p:regular r:id="rId15"/>
    </p:embeddedFont>
    <p:embeddedFont>
      <p:font typeface="Saira Medium"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03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46658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3D face graphic"/>
          <p:cNvPicPr>
            <a:picLocks noChangeAspect="1"/>
          </p:cNvPicPr>
          <p:nvPr/>
        </p:nvPicPr>
        <p:blipFill>
          <a:blip r:embed="rId3"/>
          <a:srcRect/>
          <a:stretch/>
        </p:blipFill>
        <p:spPr>
          <a:xfrm>
            <a:off x="0" y="2286000"/>
            <a:ext cx="5486400" cy="3657600"/>
          </a:xfrm>
          <a:prstGeom prst="rect">
            <a:avLst/>
          </a:prstGeom>
        </p:spPr>
      </p:pic>
      <p:sp>
        <p:nvSpPr>
          <p:cNvPr id="3" name="Text 0"/>
          <p:cNvSpPr/>
          <p:nvPr/>
        </p:nvSpPr>
        <p:spPr>
          <a:xfrm>
            <a:off x="6280190" y="218408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Email Classification with Random Forest</a:t>
            </a:r>
            <a:endParaRPr lang="en-US" sz="4450" dirty="0"/>
          </a:p>
        </p:txBody>
      </p:sp>
      <p:sp>
        <p:nvSpPr>
          <p:cNvPr id="4" name="Text 1"/>
          <p:cNvSpPr/>
          <p:nvPr/>
        </p:nvSpPr>
        <p:spPr>
          <a:xfrm>
            <a:off x="6280190" y="3941802"/>
            <a:ext cx="7556421" cy="1451610"/>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Roboto" pitchFamily="34" charset="0"/>
                <a:ea typeface="Roboto" pitchFamily="34" charset="-122"/>
                <a:cs typeface="Roboto" pitchFamily="34" charset="-120"/>
              </a:rPr>
              <a:t>This presentation explores the development and deployment of a Python-based email classification system utilizing a Random Forest algorithm for spam detection. We'll walk through the project methodology, including data preprocessing, model training, and results.</a:t>
            </a:r>
            <a:endParaRPr lang="en-US" sz="1750" dirty="0"/>
          </a:p>
        </p:txBody>
      </p:sp>
      <p:sp>
        <p:nvSpPr>
          <p:cNvPr id="7" name="Text 3"/>
          <p:cNvSpPr/>
          <p:nvPr/>
        </p:nvSpPr>
        <p:spPr>
          <a:xfrm>
            <a:off x="6756440" y="5648563"/>
            <a:ext cx="3340656" cy="396835"/>
          </a:xfrm>
          <a:prstGeom prst="rect">
            <a:avLst/>
          </a:prstGeom>
          <a:noFill/>
          <a:ln/>
        </p:spPr>
        <p:txBody>
          <a:bodyPr wrap="none" lIns="0" tIns="0" rIns="0" bIns="0" rtlCol="0" anchor="t"/>
          <a:lstStyle/>
          <a:p>
            <a:pPr marL="0" indent="0" algn="l">
              <a:lnSpc>
                <a:spcPts val="3100"/>
              </a:lnSpc>
              <a:buNone/>
            </a:pPr>
            <a:endParaRPr lang="en-US" sz="2200" dirty="0"/>
          </a:p>
        </p:txBody>
      </p:sp>
      <p:sp>
        <p:nvSpPr>
          <p:cNvPr id="8" name="Rectangle 7">
            <a:extLst>
              <a:ext uri="{FF2B5EF4-FFF2-40B4-BE49-F238E27FC236}">
                <a16:creationId xmlns:a16="http://schemas.microsoft.com/office/drawing/2014/main" id="{778F9827-0DE2-F1D3-8CDE-3BBCB16572AB}"/>
              </a:ext>
            </a:extLst>
          </p:cNvPr>
          <p:cNvSpPr/>
          <p:nvPr/>
        </p:nvSpPr>
        <p:spPr>
          <a:xfrm>
            <a:off x="12770778" y="7541232"/>
            <a:ext cx="1777429" cy="606175"/>
          </a:xfrm>
          <a:prstGeom prst="rect">
            <a:avLst/>
          </a:prstGeom>
          <a:solidFill>
            <a:srgbClr val="0203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450A6B5C-CDF1-9EE2-7158-0E7066BD0480}"/>
              </a:ext>
            </a:extLst>
          </p:cNvPr>
          <p:cNvSpPr txBox="1"/>
          <p:nvPr/>
        </p:nvSpPr>
        <p:spPr>
          <a:xfrm>
            <a:off x="6280190" y="5774824"/>
            <a:ext cx="5632410" cy="1815882"/>
          </a:xfrm>
          <a:prstGeom prst="rect">
            <a:avLst/>
          </a:prstGeom>
          <a:noFill/>
        </p:spPr>
        <p:txBody>
          <a:bodyPr wrap="square" rtlCol="0">
            <a:spAutoFit/>
          </a:bodyPr>
          <a:lstStyle/>
          <a:p>
            <a:r>
              <a:rPr lang="en-IN" sz="2800" dirty="0">
                <a:solidFill>
                  <a:schemeClr val="bg1"/>
                </a:solidFill>
                <a:latin typeface="Abadi" panose="020F0502020204030204" pitchFamily="34" charset="0"/>
              </a:rPr>
              <a:t>By Sameer Singh Bhandari</a:t>
            </a:r>
            <a:br>
              <a:rPr lang="en-IN" sz="2800" dirty="0">
                <a:solidFill>
                  <a:schemeClr val="bg1"/>
                </a:solidFill>
                <a:latin typeface="Abadi" panose="020F0502020204030204" pitchFamily="34" charset="0"/>
              </a:rPr>
            </a:br>
            <a:r>
              <a:rPr lang="en-IN" sz="2800" b="1" dirty="0">
                <a:solidFill>
                  <a:schemeClr val="bg1"/>
                </a:solidFill>
                <a:latin typeface="Abadi" panose="020F0502020204030204" pitchFamily="34" charset="0"/>
              </a:rPr>
              <a:t>University Roll No: </a:t>
            </a:r>
            <a:r>
              <a:rPr lang="en-IN" sz="2800" dirty="0">
                <a:solidFill>
                  <a:schemeClr val="bg1"/>
                </a:solidFill>
                <a:latin typeface="Abadi" panose="020F0502020204030204" pitchFamily="34" charset="0"/>
              </a:rPr>
              <a:t>2319495</a:t>
            </a:r>
            <a:br>
              <a:rPr lang="en-IN" sz="2800" dirty="0">
                <a:solidFill>
                  <a:schemeClr val="bg1"/>
                </a:solidFill>
                <a:latin typeface="Abadi" panose="020F0502020204030204" pitchFamily="34" charset="0"/>
              </a:rPr>
            </a:br>
            <a:r>
              <a:rPr lang="en-IN" sz="2800" b="1" dirty="0">
                <a:solidFill>
                  <a:schemeClr val="bg1"/>
                </a:solidFill>
                <a:latin typeface="Abadi" panose="020F0502020204030204" pitchFamily="34" charset="0"/>
              </a:rPr>
              <a:t>Section: </a:t>
            </a:r>
            <a:r>
              <a:rPr lang="en-IN" sz="2800" dirty="0">
                <a:solidFill>
                  <a:schemeClr val="bg1"/>
                </a:solidFill>
                <a:latin typeface="Abadi" panose="020F0502020204030204" pitchFamily="34" charset="0"/>
              </a:rPr>
              <a:t>I2</a:t>
            </a:r>
          </a:p>
          <a:p>
            <a:r>
              <a:rPr lang="en-IN" sz="2800" dirty="0">
                <a:solidFill>
                  <a:schemeClr val="bg1"/>
                </a:solidFill>
                <a:latin typeface="Abadi" panose="020F0502020204030204" pitchFamily="34" charset="0"/>
              </a:rPr>
              <a:t>B. Tech CSE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F7BEB11-F8DF-6CF9-1AB3-C18E45943C09}"/>
              </a:ext>
            </a:extLst>
          </p:cNvPr>
          <p:cNvSpPr/>
          <p:nvPr/>
        </p:nvSpPr>
        <p:spPr>
          <a:xfrm>
            <a:off x="7315200" y="3531394"/>
            <a:ext cx="6657654" cy="2514600"/>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0"/>
          <p:cNvSpPr/>
          <p:nvPr/>
        </p:nvSpPr>
        <p:spPr>
          <a:xfrm>
            <a:off x="837724" y="2485787"/>
            <a:ext cx="9203888"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Introduction and Problem Statement</a:t>
            </a:r>
            <a:endParaRPr lang="en-US" sz="4400" dirty="0"/>
          </a:p>
        </p:txBody>
      </p:sp>
      <p:sp>
        <p:nvSpPr>
          <p:cNvPr id="3" name="Text 1"/>
          <p:cNvSpPr/>
          <p:nvPr/>
        </p:nvSpPr>
        <p:spPr>
          <a:xfrm>
            <a:off x="837724" y="3788093"/>
            <a:ext cx="2816185" cy="351949"/>
          </a:xfrm>
          <a:prstGeom prst="rect">
            <a:avLst/>
          </a:prstGeom>
          <a:noFill/>
          <a:ln/>
        </p:spPr>
        <p:txBody>
          <a:bodyPr wrap="none" lIns="0" tIns="0" rIns="0" bIns="0" rtlCol="0" anchor="t"/>
          <a:lstStyle/>
          <a:p>
            <a:pPr marL="0" indent="0">
              <a:lnSpc>
                <a:spcPts val="2750"/>
              </a:lnSpc>
              <a:buNone/>
            </a:pPr>
            <a:r>
              <a:rPr lang="en-US" sz="2200" b="1" dirty="0">
                <a:solidFill>
                  <a:srgbClr val="FFFFFF"/>
                </a:solidFill>
                <a:latin typeface="Kanit" pitchFamily="34" charset="0"/>
                <a:ea typeface="Kanit" pitchFamily="34" charset="-122"/>
                <a:cs typeface="Kanit" pitchFamily="34" charset="-120"/>
              </a:rPr>
              <a:t>Email Classification</a:t>
            </a:r>
            <a:endParaRPr lang="en-US" sz="2200" b="1" dirty="0"/>
          </a:p>
        </p:txBody>
      </p:sp>
      <p:sp>
        <p:nvSpPr>
          <p:cNvPr id="4" name="Text 2"/>
          <p:cNvSpPr/>
          <p:nvPr/>
        </p:nvSpPr>
        <p:spPr>
          <a:xfrm>
            <a:off x="837724" y="4379357"/>
            <a:ext cx="6185535" cy="1149072"/>
          </a:xfrm>
          <a:prstGeom prst="rect">
            <a:avLst/>
          </a:prstGeom>
          <a:noFill/>
          <a:ln/>
        </p:spPr>
        <p:txBody>
          <a:bodyPr wrap="square" lIns="0" tIns="0" rIns="0" bIns="0" rtlCol="0" anchor="t"/>
          <a:lstStyle/>
          <a:p>
            <a:pPr marL="0" indent="0" algn="just">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Email classification refers to the task of automatically categorizing emails into different classes, such as spam, personal, or work-related.</a:t>
            </a:r>
            <a:endParaRPr lang="en-US" sz="1850" dirty="0"/>
          </a:p>
        </p:txBody>
      </p:sp>
      <p:sp>
        <p:nvSpPr>
          <p:cNvPr id="5" name="Text 3"/>
          <p:cNvSpPr/>
          <p:nvPr/>
        </p:nvSpPr>
        <p:spPr>
          <a:xfrm>
            <a:off x="7614761" y="3788093"/>
            <a:ext cx="2816185" cy="351949"/>
          </a:xfrm>
          <a:prstGeom prst="rect">
            <a:avLst/>
          </a:prstGeom>
          <a:noFill/>
          <a:ln/>
        </p:spPr>
        <p:txBody>
          <a:bodyPr wrap="none" lIns="0" tIns="0" rIns="0" bIns="0" rtlCol="0" anchor="t"/>
          <a:lstStyle/>
          <a:p>
            <a:pPr marL="0" indent="0">
              <a:lnSpc>
                <a:spcPts val="2750"/>
              </a:lnSpc>
              <a:buNone/>
            </a:pPr>
            <a:r>
              <a:rPr lang="en-US" sz="2200" b="1" dirty="0">
                <a:solidFill>
                  <a:srgbClr val="FFFFFF"/>
                </a:solidFill>
                <a:latin typeface="Kanit" pitchFamily="34" charset="0"/>
                <a:ea typeface="Kanit" pitchFamily="34" charset="-122"/>
                <a:cs typeface="Kanit" pitchFamily="34" charset="-120"/>
              </a:rPr>
              <a:t>Problem Statement</a:t>
            </a:r>
            <a:endParaRPr lang="en-US" sz="2200" b="1" dirty="0"/>
          </a:p>
        </p:txBody>
      </p:sp>
      <p:sp>
        <p:nvSpPr>
          <p:cNvPr id="6" name="Text 4"/>
          <p:cNvSpPr/>
          <p:nvPr/>
        </p:nvSpPr>
        <p:spPr>
          <a:xfrm>
            <a:off x="7614761" y="4379357"/>
            <a:ext cx="6185535" cy="1149072"/>
          </a:xfrm>
          <a:prstGeom prst="rect">
            <a:avLst/>
          </a:prstGeom>
          <a:noFill/>
          <a:ln/>
        </p:spPr>
        <p:txBody>
          <a:bodyPr wrap="square" lIns="0" tIns="0" rIns="0" bIns="0" rtlCol="0" anchor="t"/>
          <a:lstStyle/>
          <a:p>
            <a:pPr marL="0" indent="0" algn="just">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Spam detection is a critical challenge due to the constantly evolving nature of spam tactics and the high volume of emails received daily.</a:t>
            </a:r>
            <a:endParaRPr lang="en-US" sz="1850" dirty="0"/>
          </a:p>
        </p:txBody>
      </p:sp>
      <p:sp>
        <p:nvSpPr>
          <p:cNvPr id="7" name="Rectangle 6">
            <a:extLst>
              <a:ext uri="{FF2B5EF4-FFF2-40B4-BE49-F238E27FC236}">
                <a16:creationId xmlns:a16="http://schemas.microsoft.com/office/drawing/2014/main" id="{A6D5B73F-2155-D5FD-D8B2-B57AFEBA7132}"/>
              </a:ext>
            </a:extLst>
          </p:cNvPr>
          <p:cNvSpPr/>
          <p:nvPr/>
        </p:nvSpPr>
        <p:spPr>
          <a:xfrm>
            <a:off x="12770778" y="7541232"/>
            <a:ext cx="1777429" cy="606175"/>
          </a:xfrm>
          <a:prstGeom prst="rect">
            <a:avLst/>
          </a:prstGeom>
          <a:solidFill>
            <a:srgbClr val="0203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E14F7363-9590-F18D-C827-DABDB3F7937F}"/>
              </a:ext>
            </a:extLst>
          </p:cNvPr>
          <p:cNvSpPr/>
          <p:nvPr/>
        </p:nvSpPr>
        <p:spPr>
          <a:xfrm>
            <a:off x="574068" y="3531394"/>
            <a:ext cx="6535649" cy="2514600"/>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9700974"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The Need for Efficient Spam Filtering</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Email Overload</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Email has become an essential communication tool, but it's often overwhelmed by spam.</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Time-Consuming</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Manually sorting through spam emails takes time and effort, hindering productivity.</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Security Risks</a:t>
            </a:r>
            <a:endParaRPr lang="en-US" sz="2200" dirty="0"/>
          </a:p>
        </p:txBody>
      </p:sp>
      <p:sp>
        <p:nvSpPr>
          <p:cNvPr id="8" name="Text 6"/>
          <p:cNvSpPr/>
          <p:nvPr/>
        </p:nvSpPr>
        <p:spPr>
          <a:xfrm>
            <a:off x="9872067"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Spam emails can carry malware and phishing attacks, posing security risks to users.</a:t>
            </a:r>
            <a:endParaRPr lang="en-US" sz="1750" dirty="0"/>
          </a:p>
        </p:txBody>
      </p:sp>
      <p:sp>
        <p:nvSpPr>
          <p:cNvPr id="9" name="Rectangle 8">
            <a:extLst>
              <a:ext uri="{FF2B5EF4-FFF2-40B4-BE49-F238E27FC236}">
                <a16:creationId xmlns:a16="http://schemas.microsoft.com/office/drawing/2014/main" id="{F1FF30D1-FBEF-321F-99C1-BFB3CE74A501}"/>
              </a:ext>
            </a:extLst>
          </p:cNvPr>
          <p:cNvSpPr/>
          <p:nvPr/>
        </p:nvSpPr>
        <p:spPr>
          <a:xfrm>
            <a:off x="12770778" y="7541232"/>
            <a:ext cx="1777429" cy="606175"/>
          </a:xfrm>
          <a:prstGeom prst="rect">
            <a:avLst/>
          </a:prstGeom>
          <a:solidFill>
            <a:srgbClr val="0203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185511"/>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Our Approach: Combining Python &amp; Machine Learning</a:t>
            </a:r>
            <a:endParaRPr lang="en-US" sz="4450" dirty="0"/>
          </a:p>
        </p:txBody>
      </p:sp>
      <p:sp>
        <p:nvSpPr>
          <p:cNvPr id="3" name="Text 1"/>
          <p:cNvSpPr/>
          <p:nvPr/>
        </p:nvSpPr>
        <p:spPr>
          <a:xfrm>
            <a:off x="793790" y="417004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Python</a:t>
            </a:r>
            <a:endParaRPr lang="en-US" sz="2200" dirty="0"/>
          </a:p>
        </p:txBody>
      </p:sp>
      <p:sp>
        <p:nvSpPr>
          <p:cNvPr id="4" name="Text 2"/>
          <p:cNvSpPr/>
          <p:nvPr/>
        </p:nvSpPr>
        <p:spPr>
          <a:xfrm>
            <a:off x="793790" y="475118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Leveraging the power of Python for data manipulation, preprocessing, and model development.</a:t>
            </a:r>
            <a:endParaRPr lang="en-US" sz="1750" dirty="0"/>
          </a:p>
        </p:txBody>
      </p:sp>
      <p:sp>
        <p:nvSpPr>
          <p:cNvPr id="5" name="Text 3"/>
          <p:cNvSpPr/>
          <p:nvPr/>
        </p:nvSpPr>
        <p:spPr>
          <a:xfrm>
            <a:off x="5332928" y="417004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Random Forest</a:t>
            </a:r>
            <a:endParaRPr lang="en-US" sz="2200" dirty="0"/>
          </a:p>
        </p:txBody>
      </p:sp>
      <p:sp>
        <p:nvSpPr>
          <p:cNvPr id="6" name="Text 4"/>
          <p:cNvSpPr/>
          <p:nvPr/>
        </p:nvSpPr>
        <p:spPr>
          <a:xfrm>
            <a:off x="5332928" y="475118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Utilizing a Random Forest algorithm for its accuracy and ability to handle high-dimensional data.</a:t>
            </a:r>
            <a:endParaRPr lang="en-US" sz="1750" dirty="0"/>
          </a:p>
        </p:txBody>
      </p:sp>
      <p:sp>
        <p:nvSpPr>
          <p:cNvPr id="7" name="Text 5"/>
          <p:cNvSpPr/>
          <p:nvPr/>
        </p:nvSpPr>
        <p:spPr>
          <a:xfrm>
            <a:off x="9872067" y="417004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Scikit-learn</a:t>
            </a:r>
            <a:endParaRPr lang="en-US" sz="2200" dirty="0"/>
          </a:p>
        </p:txBody>
      </p:sp>
      <p:sp>
        <p:nvSpPr>
          <p:cNvPr id="8" name="Text 6"/>
          <p:cNvSpPr/>
          <p:nvPr/>
        </p:nvSpPr>
        <p:spPr>
          <a:xfrm>
            <a:off x="9872067" y="475118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Employing scikit-learn's comprehensive machine learning library for efficient implementation.</a:t>
            </a:r>
            <a:endParaRPr lang="en-US" sz="1750" dirty="0"/>
          </a:p>
        </p:txBody>
      </p:sp>
      <p:sp>
        <p:nvSpPr>
          <p:cNvPr id="9" name="Rectangle 8">
            <a:extLst>
              <a:ext uri="{FF2B5EF4-FFF2-40B4-BE49-F238E27FC236}">
                <a16:creationId xmlns:a16="http://schemas.microsoft.com/office/drawing/2014/main" id="{93A320EF-4D1D-6507-D594-9A71DA93ECC1}"/>
              </a:ext>
            </a:extLst>
          </p:cNvPr>
          <p:cNvSpPr/>
          <p:nvPr/>
        </p:nvSpPr>
        <p:spPr>
          <a:xfrm>
            <a:off x="12770778" y="7541232"/>
            <a:ext cx="1777429" cy="606175"/>
          </a:xfrm>
          <a:prstGeom prst="rect">
            <a:avLst/>
          </a:prstGeom>
          <a:solidFill>
            <a:srgbClr val="0203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25510"/>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Data Preprocessing: Preparing for Training</a:t>
            </a:r>
            <a:endParaRPr lang="en-US" sz="4450" dirty="0"/>
          </a:p>
        </p:txBody>
      </p:sp>
      <p:sp>
        <p:nvSpPr>
          <p:cNvPr id="4" name="Shape 1"/>
          <p:cNvSpPr/>
          <p:nvPr/>
        </p:nvSpPr>
        <p:spPr>
          <a:xfrm>
            <a:off x="793790" y="2983230"/>
            <a:ext cx="3664863" cy="2078474"/>
          </a:xfrm>
          <a:prstGeom prst="roundRect">
            <a:avLst>
              <a:gd name="adj" fmla="val 9822"/>
            </a:avLst>
          </a:prstGeom>
          <a:solidFill>
            <a:srgbClr val="030303"/>
          </a:solidFill>
          <a:ln w="22860">
            <a:solidFill>
              <a:srgbClr val="FC8337"/>
            </a:solidFill>
            <a:prstDash val="solid"/>
          </a:ln>
        </p:spPr>
        <p:txBody>
          <a:bodyPr/>
          <a:lstStyle/>
          <a:p>
            <a:endParaRPr lang="en-IN"/>
          </a:p>
        </p:txBody>
      </p:sp>
      <p:sp>
        <p:nvSpPr>
          <p:cNvPr id="5" name="Text 2"/>
          <p:cNvSpPr/>
          <p:nvPr/>
        </p:nvSpPr>
        <p:spPr>
          <a:xfrm>
            <a:off x="1043464" y="323290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Saira Medium" pitchFamily="34" charset="0"/>
                <a:ea typeface="Saira Medium" pitchFamily="34" charset="-122"/>
                <a:cs typeface="Saira Medium" pitchFamily="34" charset="-120"/>
              </a:rPr>
              <a:t>Text Cleaning</a:t>
            </a:r>
            <a:endParaRPr lang="en-US" sz="2200" dirty="0"/>
          </a:p>
        </p:txBody>
      </p:sp>
      <p:sp>
        <p:nvSpPr>
          <p:cNvPr id="6" name="Text 3"/>
          <p:cNvSpPr/>
          <p:nvPr/>
        </p:nvSpPr>
        <p:spPr>
          <a:xfrm>
            <a:off x="1043464" y="3723323"/>
            <a:ext cx="3165515"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Removing special characters, punctuation, and HTML tags to focus on the content.</a:t>
            </a:r>
            <a:endParaRPr lang="en-US" sz="1750" dirty="0"/>
          </a:p>
        </p:txBody>
      </p:sp>
      <p:sp>
        <p:nvSpPr>
          <p:cNvPr id="7" name="Shape 4"/>
          <p:cNvSpPr/>
          <p:nvPr/>
        </p:nvSpPr>
        <p:spPr>
          <a:xfrm>
            <a:off x="4685467" y="2983230"/>
            <a:ext cx="3664863" cy="2078474"/>
          </a:xfrm>
          <a:prstGeom prst="roundRect">
            <a:avLst>
              <a:gd name="adj" fmla="val 9822"/>
            </a:avLst>
          </a:prstGeom>
          <a:solidFill>
            <a:srgbClr val="030303"/>
          </a:solidFill>
          <a:ln w="22860">
            <a:solidFill>
              <a:srgbClr val="FC8337"/>
            </a:solidFill>
            <a:prstDash val="solid"/>
          </a:ln>
        </p:spPr>
        <p:txBody>
          <a:bodyPr/>
          <a:lstStyle/>
          <a:p>
            <a:endParaRPr lang="en-IN"/>
          </a:p>
        </p:txBody>
      </p:sp>
      <p:sp>
        <p:nvSpPr>
          <p:cNvPr id="8" name="Text 5"/>
          <p:cNvSpPr/>
          <p:nvPr/>
        </p:nvSpPr>
        <p:spPr>
          <a:xfrm>
            <a:off x="4935141" y="323290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Saira Medium" pitchFamily="34" charset="0"/>
                <a:ea typeface="Saira Medium" pitchFamily="34" charset="-122"/>
                <a:cs typeface="Saira Medium" pitchFamily="34" charset="-120"/>
              </a:rPr>
              <a:t>Stop Word Removal</a:t>
            </a:r>
            <a:endParaRPr lang="en-US" sz="2200" dirty="0"/>
          </a:p>
        </p:txBody>
      </p:sp>
      <p:sp>
        <p:nvSpPr>
          <p:cNvPr id="9" name="Text 6"/>
          <p:cNvSpPr/>
          <p:nvPr/>
        </p:nvSpPr>
        <p:spPr>
          <a:xfrm>
            <a:off x="4935141" y="3723323"/>
            <a:ext cx="3165515"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Eliminating common words (like "the," "and") that have little meaning for classification.</a:t>
            </a:r>
            <a:endParaRPr lang="en-US" sz="1750" dirty="0"/>
          </a:p>
        </p:txBody>
      </p:sp>
      <p:sp>
        <p:nvSpPr>
          <p:cNvPr id="10" name="Shape 7"/>
          <p:cNvSpPr/>
          <p:nvPr/>
        </p:nvSpPr>
        <p:spPr>
          <a:xfrm>
            <a:off x="793790" y="5288518"/>
            <a:ext cx="7556421" cy="1715572"/>
          </a:xfrm>
          <a:prstGeom prst="roundRect">
            <a:avLst>
              <a:gd name="adj" fmla="val 11900"/>
            </a:avLst>
          </a:prstGeom>
          <a:solidFill>
            <a:srgbClr val="030303"/>
          </a:solidFill>
          <a:ln w="22860">
            <a:solidFill>
              <a:srgbClr val="FC8337"/>
            </a:solidFill>
            <a:prstDash val="solid"/>
          </a:ln>
        </p:spPr>
        <p:txBody>
          <a:bodyPr/>
          <a:lstStyle/>
          <a:p>
            <a:endParaRPr lang="en-IN"/>
          </a:p>
        </p:txBody>
      </p:sp>
      <p:sp>
        <p:nvSpPr>
          <p:cNvPr id="11" name="Text 8"/>
          <p:cNvSpPr/>
          <p:nvPr/>
        </p:nvSpPr>
        <p:spPr>
          <a:xfrm>
            <a:off x="1043464" y="553819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Saira Medium" pitchFamily="34" charset="0"/>
                <a:ea typeface="Saira Medium" pitchFamily="34" charset="-122"/>
                <a:cs typeface="Saira Medium" pitchFamily="34" charset="-120"/>
              </a:rPr>
              <a:t>Vectorization</a:t>
            </a:r>
            <a:endParaRPr lang="en-US" sz="2200" dirty="0"/>
          </a:p>
        </p:txBody>
      </p:sp>
      <p:sp>
        <p:nvSpPr>
          <p:cNvPr id="12" name="Text 9"/>
          <p:cNvSpPr/>
          <p:nvPr/>
        </p:nvSpPr>
        <p:spPr>
          <a:xfrm>
            <a:off x="1043464" y="6028611"/>
            <a:ext cx="7057073" cy="725805"/>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Converting the cleaned text into numerical vectors using the CountVectorizer technique.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539960"/>
            <a:ext cx="1141607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Model Training: Building the Spam Detector</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Training/Test Split</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Dividing the preprocessed dataset into training and testing sets for model evaluation.</a:t>
            </a:r>
            <a:endParaRPr lang="en-US" sz="1750" dirty="0"/>
          </a:p>
        </p:txBody>
      </p:sp>
      <p:sp>
        <p:nvSpPr>
          <p:cNvPr id="5" name="Text 3"/>
          <p:cNvSpPr/>
          <p:nvPr/>
        </p:nvSpPr>
        <p:spPr>
          <a:xfrm>
            <a:off x="5332928" y="3815715"/>
            <a:ext cx="3368993"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Random Forest Algorithm</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Training the model using a Random Forest classifier to identify patterns in the data.</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Evaluation Metrics</a:t>
            </a:r>
            <a:endParaRPr lang="en-US" sz="2200" dirty="0"/>
          </a:p>
        </p:txBody>
      </p:sp>
      <p:sp>
        <p:nvSpPr>
          <p:cNvPr id="8" name="Text 6"/>
          <p:cNvSpPr/>
          <p:nvPr/>
        </p:nvSpPr>
        <p:spPr>
          <a:xfrm>
            <a:off x="9872067"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Assessing the model's performance using metrics like accuracy, precision, and recall.</a:t>
            </a:r>
            <a:endParaRPr lang="en-US" sz="1750" dirty="0"/>
          </a:p>
        </p:txBody>
      </p:sp>
      <p:sp>
        <p:nvSpPr>
          <p:cNvPr id="9" name="Rectangle 8">
            <a:extLst>
              <a:ext uri="{FF2B5EF4-FFF2-40B4-BE49-F238E27FC236}">
                <a16:creationId xmlns:a16="http://schemas.microsoft.com/office/drawing/2014/main" id="{A8940D80-71BB-B773-E52A-91191618C970}"/>
              </a:ext>
            </a:extLst>
          </p:cNvPr>
          <p:cNvSpPr/>
          <p:nvPr/>
        </p:nvSpPr>
        <p:spPr>
          <a:xfrm>
            <a:off x="12770778" y="7541232"/>
            <a:ext cx="1777429" cy="606175"/>
          </a:xfrm>
          <a:prstGeom prst="rect">
            <a:avLst/>
          </a:prstGeom>
          <a:solidFill>
            <a:srgbClr val="0203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29151"/>
          </a:xfrm>
          <a:prstGeom prst="rect">
            <a:avLst/>
          </a:prstGeom>
        </p:spPr>
      </p:pic>
      <p:sp>
        <p:nvSpPr>
          <p:cNvPr id="3" name="Text 0"/>
          <p:cNvSpPr/>
          <p:nvPr/>
        </p:nvSpPr>
        <p:spPr>
          <a:xfrm>
            <a:off x="764143" y="3330297"/>
            <a:ext cx="10083879" cy="682347"/>
          </a:xfrm>
          <a:prstGeom prst="rect">
            <a:avLst/>
          </a:prstGeom>
          <a:noFill/>
          <a:ln/>
        </p:spPr>
        <p:txBody>
          <a:bodyPr wrap="none" lIns="0" tIns="0" rIns="0" bIns="0" rtlCol="0" anchor="t"/>
          <a:lstStyle/>
          <a:p>
            <a:pPr marL="0" indent="0">
              <a:lnSpc>
                <a:spcPts val="5350"/>
              </a:lnSpc>
              <a:buNone/>
            </a:pPr>
            <a:r>
              <a:rPr lang="en-US" sz="4250" dirty="0">
                <a:solidFill>
                  <a:srgbClr val="FFFFFF"/>
                </a:solidFill>
                <a:latin typeface="Saira Medium" pitchFamily="34" charset="0"/>
                <a:ea typeface="Saira Medium" pitchFamily="34" charset="-122"/>
                <a:cs typeface="Saira Medium" pitchFamily="34" charset="-120"/>
              </a:rPr>
              <a:t>System Workflow: From Input to Output</a:t>
            </a:r>
            <a:endParaRPr lang="en-US" sz="4250" dirty="0"/>
          </a:p>
        </p:txBody>
      </p:sp>
      <p:pic>
        <p:nvPicPr>
          <p:cNvPr id="4" name="Image 1" descr="preencoded.png"/>
          <p:cNvPicPr>
            <a:picLocks noChangeAspect="1"/>
          </p:cNvPicPr>
          <p:nvPr/>
        </p:nvPicPr>
        <p:blipFill>
          <a:blip r:embed="rId4"/>
          <a:stretch>
            <a:fillRect/>
          </a:stretch>
        </p:blipFill>
        <p:spPr>
          <a:xfrm>
            <a:off x="764143" y="4340066"/>
            <a:ext cx="3275528" cy="873323"/>
          </a:xfrm>
          <a:prstGeom prst="rect">
            <a:avLst/>
          </a:prstGeom>
        </p:spPr>
      </p:pic>
      <p:sp>
        <p:nvSpPr>
          <p:cNvPr id="5" name="Text 1"/>
          <p:cNvSpPr/>
          <p:nvPr/>
        </p:nvSpPr>
        <p:spPr>
          <a:xfrm>
            <a:off x="982385" y="5540812"/>
            <a:ext cx="2729151" cy="341114"/>
          </a:xfrm>
          <a:prstGeom prst="rect">
            <a:avLst/>
          </a:prstGeom>
          <a:noFill/>
          <a:ln/>
        </p:spPr>
        <p:txBody>
          <a:bodyPr wrap="none" lIns="0" tIns="0" rIns="0" bIns="0" rtlCol="0" anchor="t"/>
          <a:lstStyle/>
          <a:p>
            <a:pPr marL="0" indent="0" algn="l">
              <a:lnSpc>
                <a:spcPts val="2650"/>
              </a:lnSpc>
              <a:buNone/>
            </a:pPr>
            <a:r>
              <a:rPr lang="en-US" sz="2100" dirty="0">
                <a:solidFill>
                  <a:srgbClr val="E5E0DF"/>
                </a:solidFill>
                <a:latin typeface="Saira Medium" pitchFamily="34" charset="0"/>
                <a:ea typeface="Saira Medium" pitchFamily="34" charset="-122"/>
                <a:cs typeface="Saira Medium" pitchFamily="34" charset="-120"/>
              </a:rPr>
              <a:t>User Input</a:t>
            </a:r>
            <a:endParaRPr lang="en-US" sz="2100" dirty="0"/>
          </a:p>
        </p:txBody>
      </p:sp>
      <p:sp>
        <p:nvSpPr>
          <p:cNvPr id="6" name="Text 2"/>
          <p:cNvSpPr/>
          <p:nvPr/>
        </p:nvSpPr>
        <p:spPr>
          <a:xfrm>
            <a:off x="982385" y="6012894"/>
            <a:ext cx="2839045" cy="698659"/>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Roboto" pitchFamily="34" charset="0"/>
                <a:ea typeface="Roboto" pitchFamily="34" charset="-122"/>
                <a:cs typeface="Roboto" pitchFamily="34" charset="-120"/>
              </a:rPr>
              <a:t>A user enters an email into the system's frontend.</a:t>
            </a:r>
            <a:endParaRPr lang="en-US" sz="1700" dirty="0"/>
          </a:p>
        </p:txBody>
      </p:sp>
      <p:pic>
        <p:nvPicPr>
          <p:cNvPr id="7" name="Image 2" descr="preencoded.png"/>
          <p:cNvPicPr>
            <a:picLocks noChangeAspect="1"/>
          </p:cNvPicPr>
          <p:nvPr/>
        </p:nvPicPr>
        <p:blipFill>
          <a:blip r:embed="rId5"/>
          <a:stretch>
            <a:fillRect/>
          </a:stretch>
        </p:blipFill>
        <p:spPr>
          <a:xfrm>
            <a:off x="4039672" y="4340066"/>
            <a:ext cx="3275528" cy="873323"/>
          </a:xfrm>
          <a:prstGeom prst="rect">
            <a:avLst/>
          </a:prstGeom>
        </p:spPr>
      </p:pic>
      <p:sp>
        <p:nvSpPr>
          <p:cNvPr id="8" name="Text 3"/>
          <p:cNvSpPr/>
          <p:nvPr/>
        </p:nvSpPr>
        <p:spPr>
          <a:xfrm>
            <a:off x="4257913" y="5540812"/>
            <a:ext cx="2729151" cy="341114"/>
          </a:xfrm>
          <a:prstGeom prst="rect">
            <a:avLst/>
          </a:prstGeom>
          <a:noFill/>
          <a:ln/>
        </p:spPr>
        <p:txBody>
          <a:bodyPr wrap="none" lIns="0" tIns="0" rIns="0" bIns="0" rtlCol="0" anchor="t"/>
          <a:lstStyle/>
          <a:p>
            <a:pPr marL="0" indent="0" algn="l">
              <a:lnSpc>
                <a:spcPts val="2650"/>
              </a:lnSpc>
              <a:buNone/>
            </a:pPr>
            <a:r>
              <a:rPr lang="en-US" sz="2100" dirty="0">
                <a:solidFill>
                  <a:srgbClr val="E5E0DF"/>
                </a:solidFill>
                <a:latin typeface="Saira Medium" pitchFamily="34" charset="0"/>
                <a:ea typeface="Saira Medium" pitchFamily="34" charset="-122"/>
                <a:cs typeface="Saira Medium" pitchFamily="34" charset="-120"/>
              </a:rPr>
              <a:t>Backend Processing</a:t>
            </a:r>
            <a:endParaRPr lang="en-US" sz="2100" dirty="0"/>
          </a:p>
        </p:txBody>
      </p:sp>
      <p:sp>
        <p:nvSpPr>
          <p:cNvPr id="9" name="Text 4"/>
          <p:cNvSpPr/>
          <p:nvPr/>
        </p:nvSpPr>
        <p:spPr>
          <a:xfrm>
            <a:off x="4257913" y="6012894"/>
            <a:ext cx="2839045" cy="1047988"/>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Roboto" pitchFamily="34" charset="0"/>
                <a:ea typeface="Roboto" pitchFamily="34" charset="-122"/>
                <a:cs typeface="Roboto" pitchFamily="34" charset="-120"/>
              </a:rPr>
              <a:t>The Flask backend processes the input, cleans, and vectorizes the text.</a:t>
            </a:r>
            <a:endParaRPr lang="en-US" sz="1700" dirty="0"/>
          </a:p>
        </p:txBody>
      </p:sp>
      <p:pic>
        <p:nvPicPr>
          <p:cNvPr id="10" name="Image 3" descr="preencoded.png"/>
          <p:cNvPicPr>
            <a:picLocks noChangeAspect="1"/>
          </p:cNvPicPr>
          <p:nvPr/>
        </p:nvPicPr>
        <p:blipFill>
          <a:blip r:embed="rId6"/>
          <a:stretch>
            <a:fillRect/>
          </a:stretch>
        </p:blipFill>
        <p:spPr>
          <a:xfrm>
            <a:off x="7315200" y="4340066"/>
            <a:ext cx="3275528" cy="873323"/>
          </a:xfrm>
          <a:prstGeom prst="rect">
            <a:avLst/>
          </a:prstGeom>
        </p:spPr>
      </p:pic>
      <p:sp>
        <p:nvSpPr>
          <p:cNvPr id="11" name="Text 5"/>
          <p:cNvSpPr/>
          <p:nvPr/>
        </p:nvSpPr>
        <p:spPr>
          <a:xfrm>
            <a:off x="7533442" y="5540812"/>
            <a:ext cx="2729151" cy="341114"/>
          </a:xfrm>
          <a:prstGeom prst="rect">
            <a:avLst/>
          </a:prstGeom>
          <a:noFill/>
          <a:ln/>
        </p:spPr>
        <p:txBody>
          <a:bodyPr wrap="none" lIns="0" tIns="0" rIns="0" bIns="0" rtlCol="0" anchor="t"/>
          <a:lstStyle/>
          <a:p>
            <a:pPr marL="0" indent="0" algn="l">
              <a:lnSpc>
                <a:spcPts val="2650"/>
              </a:lnSpc>
              <a:buNone/>
            </a:pPr>
            <a:r>
              <a:rPr lang="en-US" sz="2100" dirty="0">
                <a:solidFill>
                  <a:srgbClr val="E5E0DF"/>
                </a:solidFill>
                <a:latin typeface="Saira Medium" pitchFamily="34" charset="0"/>
                <a:ea typeface="Saira Medium" pitchFamily="34" charset="-122"/>
                <a:cs typeface="Saira Medium" pitchFamily="34" charset="-120"/>
              </a:rPr>
              <a:t>Model Prediction</a:t>
            </a:r>
            <a:endParaRPr lang="en-US" sz="2100" dirty="0"/>
          </a:p>
        </p:txBody>
      </p:sp>
      <p:sp>
        <p:nvSpPr>
          <p:cNvPr id="12" name="Text 6"/>
          <p:cNvSpPr/>
          <p:nvPr/>
        </p:nvSpPr>
        <p:spPr>
          <a:xfrm>
            <a:off x="7533442" y="6012894"/>
            <a:ext cx="2839045" cy="1047988"/>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Roboto" pitchFamily="34" charset="0"/>
                <a:ea typeface="Roboto" pitchFamily="34" charset="-122"/>
                <a:cs typeface="Roboto" pitchFamily="34" charset="-120"/>
              </a:rPr>
              <a:t>The trained Random Forest model predicts whether the email is spam or ham.</a:t>
            </a:r>
            <a:endParaRPr lang="en-US" sz="1700" dirty="0"/>
          </a:p>
        </p:txBody>
      </p:sp>
      <p:pic>
        <p:nvPicPr>
          <p:cNvPr id="13" name="Image 4" descr="preencoded.png"/>
          <p:cNvPicPr>
            <a:picLocks noChangeAspect="1"/>
          </p:cNvPicPr>
          <p:nvPr/>
        </p:nvPicPr>
        <p:blipFill>
          <a:blip r:embed="rId7"/>
          <a:stretch>
            <a:fillRect/>
          </a:stretch>
        </p:blipFill>
        <p:spPr>
          <a:xfrm>
            <a:off x="10590728" y="4340066"/>
            <a:ext cx="3275528" cy="873323"/>
          </a:xfrm>
          <a:prstGeom prst="rect">
            <a:avLst/>
          </a:prstGeom>
        </p:spPr>
      </p:pic>
      <p:sp>
        <p:nvSpPr>
          <p:cNvPr id="14" name="Text 7"/>
          <p:cNvSpPr/>
          <p:nvPr/>
        </p:nvSpPr>
        <p:spPr>
          <a:xfrm>
            <a:off x="10808970" y="5540812"/>
            <a:ext cx="2729151" cy="341114"/>
          </a:xfrm>
          <a:prstGeom prst="rect">
            <a:avLst/>
          </a:prstGeom>
          <a:noFill/>
          <a:ln/>
        </p:spPr>
        <p:txBody>
          <a:bodyPr wrap="none" lIns="0" tIns="0" rIns="0" bIns="0" rtlCol="0" anchor="t"/>
          <a:lstStyle/>
          <a:p>
            <a:pPr marL="0" indent="0" algn="l">
              <a:lnSpc>
                <a:spcPts val="2650"/>
              </a:lnSpc>
              <a:buNone/>
            </a:pPr>
            <a:r>
              <a:rPr lang="en-US" sz="2100" dirty="0">
                <a:solidFill>
                  <a:srgbClr val="E5E0DF"/>
                </a:solidFill>
                <a:latin typeface="Saira Medium" pitchFamily="34" charset="0"/>
                <a:ea typeface="Saira Medium" pitchFamily="34" charset="-122"/>
                <a:cs typeface="Saira Medium" pitchFamily="34" charset="-120"/>
              </a:rPr>
              <a:t>Frontend Output</a:t>
            </a:r>
            <a:endParaRPr lang="en-US" sz="2100" dirty="0"/>
          </a:p>
        </p:txBody>
      </p:sp>
      <p:sp>
        <p:nvSpPr>
          <p:cNvPr id="15" name="Text 8"/>
          <p:cNvSpPr/>
          <p:nvPr/>
        </p:nvSpPr>
        <p:spPr>
          <a:xfrm>
            <a:off x="10808970" y="6012894"/>
            <a:ext cx="2839045" cy="1397318"/>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Roboto" pitchFamily="34" charset="0"/>
                <a:ea typeface="Roboto" pitchFamily="34" charset="-122"/>
                <a:cs typeface="Roboto" pitchFamily="34" charset="-120"/>
              </a:rPr>
              <a:t>The results, including prediction and confidence score, are displayed on the React frontend.</a:t>
            </a:r>
            <a:endParaRPr lang="en-US" sz="1700" dirty="0"/>
          </a:p>
        </p:txBody>
      </p:sp>
      <p:sp>
        <p:nvSpPr>
          <p:cNvPr id="16" name="Rectangle 15">
            <a:extLst>
              <a:ext uri="{FF2B5EF4-FFF2-40B4-BE49-F238E27FC236}">
                <a16:creationId xmlns:a16="http://schemas.microsoft.com/office/drawing/2014/main" id="{CAB1D498-88ED-1F34-A69A-E0FF2B87AC29}"/>
              </a:ext>
            </a:extLst>
          </p:cNvPr>
          <p:cNvSpPr/>
          <p:nvPr/>
        </p:nvSpPr>
        <p:spPr>
          <a:xfrm>
            <a:off x="12770778" y="7541232"/>
            <a:ext cx="1777429" cy="606175"/>
          </a:xfrm>
          <a:prstGeom prst="rect">
            <a:avLst/>
          </a:prstGeom>
          <a:solidFill>
            <a:srgbClr val="0203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744855" y="1332192"/>
            <a:ext cx="7654290" cy="1330166"/>
          </a:xfrm>
          <a:prstGeom prst="rect">
            <a:avLst/>
          </a:prstGeom>
          <a:noFill/>
          <a:ln/>
        </p:spPr>
        <p:txBody>
          <a:bodyPr wrap="square" lIns="0" tIns="0" rIns="0" bIns="0" rtlCol="0" anchor="t"/>
          <a:lstStyle/>
          <a:p>
            <a:pPr marL="0" indent="0">
              <a:lnSpc>
                <a:spcPts val="5200"/>
              </a:lnSpc>
              <a:buNone/>
            </a:pPr>
            <a:r>
              <a:rPr lang="en-US" sz="4150" dirty="0">
                <a:solidFill>
                  <a:srgbClr val="FFFFFF"/>
                </a:solidFill>
                <a:latin typeface="Saira Medium" pitchFamily="34" charset="0"/>
                <a:ea typeface="Saira Medium" pitchFamily="34" charset="-122"/>
                <a:cs typeface="Saira Medium" pitchFamily="34" charset="-120"/>
              </a:rPr>
              <a:t>Model Performance: Achieving High Accuracy</a:t>
            </a:r>
            <a:endParaRPr lang="en-US" sz="4150" dirty="0"/>
          </a:p>
        </p:txBody>
      </p:sp>
      <p:sp>
        <p:nvSpPr>
          <p:cNvPr id="4" name="Text 1"/>
          <p:cNvSpPr/>
          <p:nvPr/>
        </p:nvSpPr>
        <p:spPr>
          <a:xfrm>
            <a:off x="744855" y="3460374"/>
            <a:ext cx="3667482" cy="702350"/>
          </a:xfrm>
          <a:prstGeom prst="rect">
            <a:avLst/>
          </a:prstGeom>
          <a:noFill/>
          <a:ln/>
        </p:spPr>
        <p:txBody>
          <a:bodyPr wrap="none" lIns="0" tIns="0" rIns="0" bIns="0" rtlCol="0" anchor="t"/>
          <a:lstStyle/>
          <a:p>
            <a:pPr marL="0" indent="0" algn="ctr">
              <a:lnSpc>
                <a:spcPts val="5500"/>
              </a:lnSpc>
              <a:buNone/>
            </a:pPr>
            <a:r>
              <a:rPr lang="en-US" sz="5500" dirty="0">
                <a:solidFill>
                  <a:srgbClr val="FC8337"/>
                </a:solidFill>
                <a:latin typeface="Saira Medium" pitchFamily="34" charset="0"/>
                <a:ea typeface="Saira Medium" pitchFamily="34" charset="-122"/>
                <a:cs typeface="Saira Medium" pitchFamily="34" charset="-120"/>
              </a:rPr>
              <a:t>93%</a:t>
            </a:r>
            <a:endParaRPr lang="en-US" sz="5500" dirty="0"/>
          </a:p>
        </p:txBody>
      </p:sp>
      <p:sp>
        <p:nvSpPr>
          <p:cNvPr id="5" name="Text 2"/>
          <p:cNvSpPr/>
          <p:nvPr/>
        </p:nvSpPr>
        <p:spPr>
          <a:xfrm>
            <a:off x="1248370" y="4428590"/>
            <a:ext cx="2660333" cy="332423"/>
          </a:xfrm>
          <a:prstGeom prst="rect">
            <a:avLst/>
          </a:prstGeom>
          <a:noFill/>
          <a:ln/>
        </p:spPr>
        <p:txBody>
          <a:bodyPr wrap="none" lIns="0" tIns="0" rIns="0" bIns="0" rtlCol="0" anchor="t"/>
          <a:lstStyle/>
          <a:p>
            <a:pPr marL="0" indent="0" algn="ctr">
              <a:lnSpc>
                <a:spcPts val="2600"/>
              </a:lnSpc>
              <a:buNone/>
            </a:pPr>
            <a:r>
              <a:rPr lang="en-US" sz="2050" dirty="0">
                <a:solidFill>
                  <a:srgbClr val="E5E0DF"/>
                </a:solidFill>
                <a:latin typeface="Saira Medium" pitchFamily="34" charset="0"/>
                <a:ea typeface="Saira Medium" pitchFamily="34" charset="-122"/>
                <a:cs typeface="Saira Medium" pitchFamily="34" charset="-120"/>
              </a:rPr>
              <a:t>Accuracy</a:t>
            </a:r>
            <a:endParaRPr lang="en-US" sz="2050" dirty="0"/>
          </a:p>
        </p:txBody>
      </p:sp>
      <p:sp>
        <p:nvSpPr>
          <p:cNvPr id="6" name="Text 3"/>
          <p:cNvSpPr/>
          <p:nvPr/>
        </p:nvSpPr>
        <p:spPr>
          <a:xfrm>
            <a:off x="744855" y="4888648"/>
            <a:ext cx="3667482" cy="681038"/>
          </a:xfrm>
          <a:prstGeom prst="rect">
            <a:avLst/>
          </a:prstGeom>
          <a:noFill/>
          <a:ln/>
        </p:spPr>
        <p:txBody>
          <a:bodyPr wrap="square" lIns="0" tIns="0" rIns="0" bIns="0" rtlCol="0" anchor="t"/>
          <a:lstStyle/>
          <a:p>
            <a:pPr marL="0" indent="0" algn="ctr">
              <a:lnSpc>
                <a:spcPts val="2650"/>
              </a:lnSpc>
              <a:buNone/>
            </a:pPr>
            <a:r>
              <a:rPr lang="en-US" sz="1650" dirty="0">
                <a:solidFill>
                  <a:srgbClr val="E5E0DF"/>
                </a:solidFill>
                <a:latin typeface="Roboto" pitchFamily="34" charset="0"/>
                <a:ea typeface="Roboto" pitchFamily="34" charset="-122"/>
                <a:cs typeface="Roboto" pitchFamily="34" charset="-120"/>
              </a:rPr>
              <a:t>The model achieved a 96% accuracy in classifying spam emails.</a:t>
            </a:r>
            <a:endParaRPr lang="en-US" sz="1650" dirty="0"/>
          </a:p>
        </p:txBody>
      </p:sp>
      <p:sp>
        <p:nvSpPr>
          <p:cNvPr id="7" name="Text 4"/>
          <p:cNvSpPr/>
          <p:nvPr/>
        </p:nvSpPr>
        <p:spPr>
          <a:xfrm>
            <a:off x="4731544" y="3460374"/>
            <a:ext cx="3667601" cy="702350"/>
          </a:xfrm>
          <a:prstGeom prst="rect">
            <a:avLst/>
          </a:prstGeom>
          <a:noFill/>
          <a:ln/>
        </p:spPr>
        <p:txBody>
          <a:bodyPr wrap="none" lIns="0" tIns="0" rIns="0" bIns="0" rtlCol="0" anchor="t"/>
          <a:lstStyle/>
          <a:p>
            <a:pPr marL="0" indent="0" algn="ctr">
              <a:lnSpc>
                <a:spcPts val="5500"/>
              </a:lnSpc>
              <a:buNone/>
            </a:pPr>
            <a:r>
              <a:rPr lang="en-US" sz="5500" dirty="0">
                <a:solidFill>
                  <a:srgbClr val="FC8337"/>
                </a:solidFill>
                <a:latin typeface="Saira Medium" pitchFamily="34" charset="0"/>
                <a:ea typeface="Saira Medium" pitchFamily="34" charset="-122"/>
                <a:cs typeface="Saira Medium" pitchFamily="34" charset="-120"/>
              </a:rPr>
              <a:t>95%</a:t>
            </a:r>
            <a:endParaRPr lang="en-US" sz="5500" dirty="0"/>
          </a:p>
        </p:txBody>
      </p:sp>
      <p:sp>
        <p:nvSpPr>
          <p:cNvPr id="8" name="Text 5"/>
          <p:cNvSpPr/>
          <p:nvPr/>
        </p:nvSpPr>
        <p:spPr>
          <a:xfrm>
            <a:off x="5235178" y="4428590"/>
            <a:ext cx="2660333" cy="332423"/>
          </a:xfrm>
          <a:prstGeom prst="rect">
            <a:avLst/>
          </a:prstGeom>
          <a:noFill/>
          <a:ln/>
        </p:spPr>
        <p:txBody>
          <a:bodyPr wrap="none" lIns="0" tIns="0" rIns="0" bIns="0" rtlCol="0" anchor="t"/>
          <a:lstStyle/>
          <a:p>
            <a:pPr marL="0" indent="0" algn="ctr">
              <a:lnSpc>
                <a:spcPts val="2600"/>
              </a:lnSpc>
              <a:buNone/>
            </a:pPr>
            <a:r>
              <a:rPr lang="en-US" sz="2050" dirty="0">
                <a:solidFill>
                  <a:srgbClr val="E5E0DF"/>
                </a:solidFill>
                <a:latin typeface="Saira Medium" pitchFamily="34" charset="0"/>
                <a:ea typeface="Saira Medium" pitchFamily="34" charset="-122"/>
                <a:cs typeface="Saira Medium" pitchFamily="34" charset="-120"/>
              </a:rPr>
              <a:t>Precision</a:t>
            </a:r>
            <a:endParaRPr lang="en-US" sz="2050" dirty="0"/>
          </a:p>
        </p:txBody>
      </p:sp>
      <p:sp>
        <p:nvSpPr>
          <p:cNvPr id="9" name="Text 6"/>
          <p:cNvSpPr/>
          <p:nvPr/>
        </p:nvSpPr>
        <p:spPr>
          <a:xfrm>
            <a:off x="4731544" y="4888648"/>
            <a:ext cx="3667601" cy="681038"/>
          </a:xfrm>
          <a:prstGeom prst="rect">
            <a:avLst/>
          </a:prstGeom>
          <a:noFill/>
          <a:ln/>
        </p:spPr>
        <p:txBody>
          <a:bodyPr wrap="square" lIns="0" tIns="0" rIns="0" bIns="0" rtlCol="0" anchor="t"/>
          <a:lstStyle/>
          <a:p>
            <a:pPr marL="0" indent="0" algn="ctr">
              <a:lnSpc>
                <a:spcPts val="2650"/>
              </a:lnSpc>
              <a:buNone/>
            </a:pPr>
            <a:r>
              <a:rPr lang="en-US" sz="1650" dirty="0">
                <a:solidFill>
                  <a:srgbClr val="E5E0DF"/>
                </a:solidFill>
                <a:latin typeface="Roboto" pitchFamily="34" charset="0"/>
                <a:ea typeface="Roboto" pitchFamily="34" charset="-122"/>
                <a:cs typeface="Roboto" pitchFamily="34" charset="-120"/>
              </a:rPr>
              <a:t>The model correctly identifies spam emails with a 98% precision rate.</a:t>
            </a:r>
            <a:endParaRPr lang="en-US" sz="1650" dirty="0"/>
          </a:p>
        </p:txBody>
      </p:sp>
      <p:sp>
        <p:nvSpPr>
          <p:cNvPr id="10" name="Text 7"/>
          <p:cNvSpPr/>
          <p:nvPr/>
        </p:nvSpPr>
        <p:spPr>
          <a:xfrm>
            <a:off x="9221986" y="3460374"/>
            <a:ext cx="3667482" cy="702350"/>
          </a:xfrm>
          <a:prstGeom prst="rect">
            <a:avLst/>
          </a:prstGeom>
          <a:noFill/>
          <a:ln/>
        </p:spPr>
        <p:txBody>
          <a:bodyPr wrap="none" lIns="0" tIns="0" rIns="0" bIns="0" rtlCol="0" anchor="t"/>
          <a:lstStyle/>
          <a:p>
            <a:pPr marL="0" indent="0" algn="ctr">
              <a:lnSpc>
                <a:spcPts val="5500"/>
              </a:lnSpc>
              <a:buNone/>
            </a:pPr>
            <a:r>
              <a:rPr lang="en-US" sz="5500" dirty="0">
                <a:solidFill>
                  <a:srgbClr val="FC8337"/>
                </a:solidFill>
                <a:latin typeface="Saira Medium" pitchFamily="34" charset="0"/>
                <a:ea typeface="Saira Medium" pitchFamily="34" charset="-122"/>
                <a:cs typeface="Saira Medium" pitchFamily="34" charset="-120"/>
              </a:rPr>
              <a:t>89%</a:t>
            </a:r>
            <a:endParaRPr lang="en-US" sz="5500" dirty="0"/>
          </a:p>
        </p:txBody>
      </p:sp>
      <p:sp>
        <p:nvSpPr>
          <p:cNvPr id="11" name="Text 8"/>
          <p:cNvSpPr/>
          <p:nvPr/>
        </p:nvSpPr>
        <p:spPr>
          <a:xfrm>
            <a:off x="9725501" y="4428591"/>
            <a:ext cx="2660333" cy="332423"/>
          </a:xfrm>
          <a:prstGeom prst="rect">
            <a:avLst/>
          </a:prstGeom>
          <a:noFill/>
          <a:ln/>
        </p:spPr>
        <p:txBody>
          <a:bodyPr wrap="none" lIns="0" tIns="0" rIns="0" bIns="0" rtlCol="0" anchor="t"/>
          <a:lstStyle/>
          <a:p>
            <a:pPr marL="0" indent="0" algn="ctr">
              <a:lnSpc>
                <a:spcPts val="2600"/>
              </a:lnSpc>
              <a:buNone/>
            </a:pPr>
            <a:r>
              <a:rPr lang="en-US" sz="2050" dirty="0">
                <a:solidFill>
                  <a:srgbClr val="E5E0DF"/>
                </a:solidFill>
                <a:latin typeface="Saira Medium" pitchFamily="34" charset="0"/>
                <a:ea typeface="Saira Medium" pitchFamily="34" charset="-122"/>
                <a:cs typeface="Saira Medium" pitchFamily="34" charset="-120"/>
              </a:rPr>
              <a:t>Recall</a:t>
            </a:r>
            <a:endParaRPr lang="en-US" sz="2050" dirty="0"/>
          </a:p>
        </p:txBody>
      </p:sp>
      <p:sp>
        <p:nvSpPr>
          <p:cNvPr id="12" name="Text 9"/>
          <p:cNvSpPr/>
          <p:nvPr/>
        </p:nvSpPr>
        <p:spPr>
          <a:xfrm>
            <a:off x="9221986" y="4888648"/>
            <a:ext cx="3667482" cy="681038"/>
          </a:xfrm>
          <a:prstGeom prst="rect">
            <a:avLst/>
          </a:prstGeom>
          <a:noFill/>
          <a:ln/>
        </p:spPr>
        <p:txBody>
          <a:bodyPr wrap="square" lIns="0" tIns="0" rIns="0" bIns="0" rtlCol="0" anchor="t"/>
          <a:lstStyle/>
          <a:p>
            <a:pPr marL="0" indent="0" algn="ctr">
              <a:lnSpc>
                <a:spcPts val="2650"/>
              </a:lnSpc>
              <a:buNone/>
            </a:pPr>
            <a:r>
              <a:rPr lang="en-US" sz="1650" dirty="0">
                <a:solidFill>
                  <a:srgbClr val="E5E0DF"/>
                </a:solidFill>
                <a:latin typeface="Roboto" pitchFamily="34" charset="0"/>
                <a:ea typeface="Roboto" pitchFamily="34" charset="-122"/>
                <a:cs typeface="Roboto" pitchFamily="34" charset="-120"/>
              </a:rPr>
              <a:t>The model successfully captures 89% of spam emails.</a:t>
            </a:r>
            <a:endParaRPr lang="en-US" sz="1650" dirty="0"/>
          </a:p>
        </p:txBody>
      </p:sp>
      <p:sp>
        <p:nvSpPr>
          <p:cNvPr id="13" name="Rectangle 12">
            <a:extLst>
              <a:ext uri="{FF2B5EF4-FFF2-40B4-BE49-F238E27FC236}">
                <a16:creationId xmlns:a16="http://schemas.microsoft.com/office/drawing/2014/main" id="{22CB5219-1F9C-6924-B1DD-4520FDB9EB7D}"/>
              </a:ext>
            </a:extLst>
          </p:cNvPr>
          <p:cNvSpPr/>
          <p:nvPr/>
        </p:nvSpPr>
        <p:spPr>
          <a:xfrm>
            <a:off x="12770778" y="7541232"/>
            <a:ext cx="1777429" cy="606175"/>
          </a:xfrm>
          <a:prstGeom prst="rect">
            <a:avLst/>
          </a:prstGeom>
          <a:solidFill>
            <a:srgbClr val="0203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3536989" y="214717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Conclusion: A Robust Solution for Spam Detection</a:t>
            </a:r>
            <a:endParaRPr lang="en-US" sz="4450" dirty="0"/>
          </a:p>
        </p:txBody>
      </p:sp>
      <p:sp>
        <p:nvSpPr>
          <p:cNvPr id="4" name="Text 1"/>
          <p:cNvSpPr/>
          <p:nvPr/>
        </p:nvSpPr>
        <p:spPr>
          <a:xfrm>
            <a:off x="3536989" y="3904893"/>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This project successfully developed and deployed a Python-based email classification system using a Random Forest algorithm. The system achieves high accuracy in detecting spam emails, effectively reducing the burden on users. Future enhancements could include exploring other machine learning algorithms, incorporating user feedback, and enhancing the system's ability to adapt to evolving spam patterns.</a:t>
            </a:r>
            <a:endParaRPr lang="en-US" sz="1750" dirty="0"/>
          </a:p>
        </p:txBody>
      </p:sp>
      <p:sp>
        <p:nvSpPr>
          <p:cNvPr id="5" name="Rectangle 4">
            <a:extLst>
              <a:ext uri="{FF2B5EF4-FFF2-40B4-BE49-F238E27FC236}">
                <a16:creationId xmlns:a16="http://schemas.microsoft.com/office/drawing/2014/main" id="{2D6249F5-D366-3889-FA15-BD130DDB4D14}"/>
              </a:ext>
            </a:extLst>
          </p:cNvPr>
          <p:cNvSpPr/>
          <p:nvPr/>
        </p:nvSpPr>
        <p:spPr>
          <a:xfrm>
            <a:off x="12770778" y="7541232"/>
            <a:ext cx="1777429" cy="606175"/>
          </a:xfrm>
          <a:prstGeom prst="rect">
            <a:avLst/>
          </a:prstGeom>
          <a:solidFill>
            <a:srgbClr val="0203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44</TotalTime>
  <Words>534</Words>
  <Application>Microsoft Office PowerPoint</Application>
  <PresentationFormat>Custom</PresentationFormat>
  <Paragraphs>67</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Abadi</vt:lpstr>
      <vt:lpstr>Arial</vt:lpstr>
      <vt:lpstr>Roboto</vt:lpstr>
      <vt:lpstr>Kanit</vt:lpstr>
      <vt:lpstr>Saira Medium</vt:lpstr>
      <vt:lpstr>Martel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Sameer Singh bhandari</cp:lastModifiedBy>
  <cp:revision>5</cp:revision>
  <dcterms:created xsi:type="dcterms:W3CDTF">2025-01-11T16:52:52Z</dcterms:created>
  <dcterms:modified xsi:type="dcterms:W3CDTF">2025-01-27T05:12:50Z</dcterms:modified>
</cp:coreProperties>
</file>